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handoutMasterIdLst>
    <p:handoutMasterId r:id="rId14"/>
  </p:handoutMasterIdLst>
  <p:sldIdLst>
    <p:sldId id="256" r:id="rId2"/>
    <p:sldId id="257" r:id="rId3"/>
    <p:sldId id="260" r:id="rId4"/>
    <p:sldId id="258" r:id="rId5"/>
    <p:sldId id="265" r:id="rId6"/>
    <p:sldId id="269" r:id="rId7"/>
    <p:sldId id="267" r:id="rId8"/>
    <p:sldId id="268" r:id="rId9"/>
    <p:sldId id="259" r:id="rId10"/>
    <p:sldId id="264" r:id="rId11"/>
    <p:sldId id="266" r:id="rId12"/>
    <p:sldId id="263" r:id="rId1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lex\SpaceOffice\Komisia-KA\10-08%20prve%20stretnutie%20-%20oktober%202015\Vystupy\analyza-PrvehoCallu\vysledky-prehl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2400"/>
              <a:t>Poda</a:t>
            </a:r>
            <a:r>
              <a:rPr lang="sk-SK" sz="2400"/>
              <a:t>né</a:t>
            </a:r>
            <a:r>
              <a:rPr lang="sk-SK" sz="2400" baseline="0"/>
              <a:t> vs. víťazné projekty</a:t>
            </a:r>
          </a:p>
          <a:p>
            <a:pPr>
              <a:defRPr sz="1800"/>
            </a:pPr>
            <a:r>
              <a:rPr lang="sk-SK" sz="1800" baseline="0"/>
              <a:t>(podľa typu aktivity)</a:t>
            </a:r>
            <a:endParaRPr lang="sk-SK" sz="1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144827545459651"/>
          <c:y val="0.19866420244315963"/>
          <c:w val="0.6912357111643519"/>
          <c:h val="0.65882460838425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'vsetky-histogram'!$C$2</c:f>
              <c:strCache>
                <c:ptCount val="1"/>
                <c:pt idx="0">
                  <c:v>Víťazné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'vsetky-histogram'!$B$10:$B$14</c:f>
              <c:strCache>
                <c:ptCount val="5"/>
                <c:pt idx="0">
                  <c:v>E) Informáčné a vzdelávacie aktivity</c:v>
                </c:pt>
                <c:pt idx="1">
                  <c:v>D) Prípravné aktivity</c:v>
                </c:pt>
                <c:pt idx="2">
                  <c:v>C) Aplikácie, produkty, služby</c:v>
                </c:pt>
                <c:pt idx="3">
                  <c:v>B) Výskumno-vývojové aktivity</c:v>
                </c:pt>
                <c:pt idx="4">
                  <c:v>A) Vývoj letového HW</c:v>
                </c:pt>
              </c:strCache>
            </c:strRef>
          </c:cat>
          <c:val>
            <c:numRef>
              <c:f>'vsetky-histogram'!$C$10:$C$14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0"/>
          <c:order val="1"/>
          <c:tx>
            <c:strRef>
              <c:f>'vsetky-histogram'!$E$2</c:f>
              <c:strCache>
                <c:ptCount val="1"/>
                <c:pt idx="0">
                  <c:v>Podané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'vsetky-histogram'!$B$10:$B$14</c:f>
              <c:strCache>
                <c:ptCount val="5"/>
                <c:pt idx="0">
                  <c:v>E) Informáčné a vzdelávacie aktivity</c:v>
                </c:pt>
                <c:pt idx="1">
                  <c:v>D) Prípravné aktivity</c:v>
                </c:pt>
                <c:pt idx="2">
                  <c:v>C) Aplikácie, produkty, služby</c:v>
                </c:pt>
                <c:pt idx="3">
                  <c:v>B) Výskumno-vývojové aktivity</c:v>
                </c:pt>
                <c:pt idx="4">
                  <c:v>A) Vývoj letového HW</c:v>
                </c:pt>
              </c:strCache>
            </c:strRef>
          </c:cat>
          <c:val>
            <c:numRef>
              <c:f>'vsetky-histogram'!$E$10:$E$14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46"/>
        <c:axId val="84564608"/>
        <c:axId val="84574592"/>
      </c:barChart>
      <c:dateAx>
        <c:axId val="845646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sk-SK"/>
          </a:p>
        </c:txPr>
        <c:crossAx val="84574592"/>
        <c:crosses val="autoZero"/>
        <c:auto val="0"/>
        <c:lblOffset val="100"/>
        <c:baseTimeUnit val="days"/>
      </c:dateAx>
      <c:valAx>
        <c:axId val="84574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56460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36292321804728123"/>
          <c:y val="0.91191749722046278"/>
          <c:w val="0.25861264977222548"/>
          <c:h val="6.158505223062892E-2"/>
        </c:manualLayout>
      </c:layout>
      <c:overlay val="0"/>
      <c:txPr>
        <a:bodyPr/>
        <a:lstStyle/>
        <a:p>
          <a:pPr>
            <a:defRPr sz="1200"/>
          </a:pPr>
          <a:endParaRPr lang="sk-SK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75364-2A44-48BD-98A4-19D97B0A33C3}" type="datetimeFigureOut">
              <a:rPr lang="sk-SK" smtClean="0"/>
              <a:t>1. 12. 2015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72BE1-FD24-44FD-99E9-CA5DC5B429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831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utka@sosa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ci.esa.int/sre-ft/37710-strategic-readiness-leve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i.esa.int/sre-ft/37710-strategic-readiness-leve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/>
          <a:lstStyle/>
          <a:p>
            <a:r>
              <a:rPr lang="sk-SK" dirty="0" smtClean="0"/>
              <a:t>Slovenské PECS výzvy 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99938"/>
            <a:ext cx="4648200" cy="1129262"/>
          </a:xfrm>
        </p:spPr>
        <p:txBody>
          <a:bodyPr/>
          <a:lstStyle/>
          <a:p>
            <a:r>
              <a:rPr lang="sk-SK" b="1" i="1" dirty="0" smtClean="0">
                <a:solidFill>
                  <a:schemeClr val="tx1"/>
                </a:solidFill>
              </a:rPr>
              <a:t>Alexander Kutka</a:t>
            </a:r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sk-SK" i="1" dirty="0" smtClean="0">
                <a:solidFill>
                  <a:schemeClr val="tx1"/>
                </a:solidFill>
              </a:rPr>
              <a:t>Slovenská organizácia pre vesmírne aktivity</a:t>
            </a:r>
          </a:p>
          <a:p>
            <a:r>
              <a:rPr lang="sk-SK" i="1" dirty="0" smtClean="0">
                <a:solidFill>
                  <a:schemeClr val="tx1"/>
                </a:solidFill>
                <a:hlinkClick r:id="rId2"/>
              </a:rPr>
              <a:t>kutka</a:t>
            </a:r>
            <a:r>
              <a:rPr lang="en-US" i="1" dirty="0" smtClean="0">
                <a:solidFill>
                  <a:schemeClr val="tx1"/>
                </a:solidFill>
                <a:hlinkClick r:id="rId2"/>
              </a:rPr>
              <a:t>@sosa.sk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sk-SK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6316691"/>
            <a:ext cx="8001000" cy="388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600" i="1" dirty="0" smtClean="0">
                <a:solidFill>
                  <a:schemeClr val="tx1"/>
                </a:solidFill>
              </a:rPr>
              <a:t>Odborný seminár „Prvé slovenské PECS projekty“		1.12.2015, CVTI Bratislava</a:t>
            </a:r>
            <a:endParaRPr lang="sk-SK" sz="1600" i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D:\Alex\SOSA\promo\loga\SOSA\logo-slovak_wide-color-on_white-lar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71" y="228600"/>
            <a:ext cx="8287657" cy="104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4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620000" cy="1143000"/>
          </a:xfrm>
        </p:spPr>
        <p:txBody>
          <a:bodyPr/>
          <a:lstStyle/>
          <a:p>
            <a:pPr algn="ctr"/>
            <a:r>
              <a:rPr lang="sk-SK" sz="3600" dirty="0" smtClean="0"/>
              <a:t>Ďakujem za pozornosť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0169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Schvaľovacie kritériá</a:t>
            </a:r>
            <a:endParaRPr lang="sk-SK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41281"/>
              </p:ext>
            </p:extLst>
          </p:nvPr>
        </p:nvGraphicFramePr>
        <p:xfrm>
          <a:off x="457200" y="1676400"/>
          <a:ext cx="7696200" cy="462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07"/>
                <a:gridCol w="1575593"/>
              </a:tblGrid>
              <a:tr h="381000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Hodnotiace </a:t>
                      </a:r>
                      <a:r>
                        <a:rPr lang="sk-SK" sz="1800" dirty="0">
                          <a:effectLst/>
                        </a:rPr>
                        <a:t>kritérium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Váha kritéria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78443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0" dirty="0" smtClean="0">
                          <a:effectLst/>
                        </a:rPr>
                        <a:t>Zrozumiteľnosť</a:t>
                      </a:r>
                      <a:r>
                        <a:rPr lang="sk-SK" sz="1400" b="0" baseline="0" dirty="0" smtClean="0">
                          <a:effectLst/>
                        </a:rPr>
                        <a:t> </a:t>
                      </a:r>
                      <a:r>
                        <a:rPr lang="sk-SK" sz="1400" b="1" dirty="0" smtClean="0">
                          <a:effectLst/>
                        </a:rPr>
                        <a:t>technických cieľov </a:t>
                      </a:r>
                      <a:r>
                        <a:rPr lang="sk-SK" sz="1400" dirty="0" smtClean="0">
                          <a:effectLst/>
                        </a:rPr>
                        <a:t>a definícia požiadavkov potrebných pre prácu. Kvalita </a:t>
                      </a:r>
                      <a:r>
                        <a:rPr lang="sk-SK" sz="1400" b="1" dirty="0" smtClean="0">
                          <a:effectLst/>
                        </a:rPr>
                        <a:t>inžinierskeho návrhu </a:t>
                      </a:r>
                      <a:r>
                        <a:rPr lang="sk-SK" sz="1400" dirty="0" smtClean="0">
                          <a:effectLst/>
                        </a:rPr>
                        <a:t>a diskusia problematických oblastí. Kvalita a udržateľnosť navrhovaného pracovného programu. </a:t>
                      </a:r>
                      <a:r>
                        <a:rPr lang="sk-SK" sz="1400" b="1" dirty="0" smtClean="0">
                          <a:effectLst/>
                        </a:rPr>
                        <a:t>Pozadie </a:t>
                      </a:r>
                      <a:r>
                        <a:rPr lang="sk-SK" sz="1400" b="1" dirty="0">
                          <a:effectLst/>
                        </a:rPr>
                        <a:t>a skúsenosti subjektu</a:t>
                      </a:r>
                      <a:r>
                        <a:rPr lang="sk-SK" sz="1400" dirty="0">
                          <a:effectLst/>
                        </a:rPr>
                        <a:t>/ov v dotyčnej oblasti, vrátane vhodných zariadení. </a:t>
                      </a:r>
                      <a:r>
                        <a:rPr lang="sk-SK" sz="1400" b="1" dirty="0">
                          <a:effectLst/>
                        </a:rPr>
                        <a:t>Vhodný kľúčový personál </a:t>
                      </a:r>
                      <a:r>
                        <a:rPr lang="sk-SK" sz="1400" dirty="0">
                          <a:effectLst/>
                        </a:rPr>
                        <a:t>na vykonanie práce.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40 %</a:t>
                      </a:r>
                      <a:endParaRPr lang="sk-SK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06219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Výhľad na </a:t>
                      </a:r>
                      <a:r>
                        <a:rPr lang="sk-SK" sz="1400" b="1" dirty="0">
                          <a:effectLst/>
                        </a:rPr>
                        <a:t>použiteľnosť v programoch ESA </a:t>
                      </a:r>
                      <a:r>
                        <a:rPr lang="sk-SK" sz="1400" dirty="0">
                          <a:effectLst/>
                        </a:rPr>
                        <a:t>vrátane dlhodobých benefitov pre Slovensko. Konzistentnosť s programatickými cieľmi. Vhodná </a:t>
                      </a:r>
                      <a:r>
                        <a:rPr lang="sk-SK" sz="1400" b="1" dirty="0">
                          <a:effectLst/>
                        </a:rPr>
                        <a:t>súčasná a cieľová zrelosť technológie</a:t>
                      </a:r>
                      <a:r>
                        <a:rPr lang="sk-SK" sz="1400" dirty="0">
                          <a:effectLst/>
                        </a:rPr>
                        <a:t>/vývoja.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20 %</a:t>
                      </a:r>
                      <a:endParaRPr lang="sk-SK" sz="14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1069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Vhodný </a:t>
                      </a:r>
                      <a:r>
                        <a:rPr lang="sk-SK" sz="1400" b="1" dirty="0">
                          <a:effectLst/>
                        </a:rPr>
                        <a:t>menežerský prístup</a:t>
                      </a:r>
                      <a:r>
                        <a:rPr lang="sk-SK" sz="1400" dirty="0">
                          <a:effectLst/>
                        </a:rPr>
                        <a:t>. Kredibilnosť </a:t>
                      </a:r>
                      <a:r>
                        <a:rPr lang="sk-SK" sz="1400" b="1" dirty="0">
                          <a:effectLst/>
                        </a:rPr>
                        <a:t>cenového odhadu</a:t>
                      </a:r>
                      <a:r>
                        <a:rPr lang="sk-SK" sz="1400" dirty="0">
                          <a:effectLst/>
                        </a:rPr>
                        <a:t> a navrhovaného </a:t>
                      </a:r>
                      <a:r>
                        <a:rPr lang="sk-SK" sz="1400" b="1" dirty="0">
                          <a:effectLst/>
                        </a:rPr>
                        <a:t>časového</a:t>
                      </a:r>
                      <a:r>
                        <a:rPr lang="sk-SK" sz="1400" dirty="0">
                          <a:effectLst/>
                        </a:rPr>
                        <a:t> </a:t>
                      </a:r>
                      <a:r>
                        <a:rPr lang="sk-SK" sz="1400" b="1" dirty="0">
                          <a:effectLst/>
                        </a:rPr>
                        <a:t>harmonogramu</a:t>
                      </a:r>
                      <a:r>
                        <a:rPr lang="sk-SK" sz="1400" dirty="0">
                          <a:effectLst/>
                        </a:rPr>
                        <a:t>.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30 %</a:t>
                      </a:r>
                      <a:endParaRPr lang="sk-SK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1069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Návrh zodpovedá </a:t>
                      </a:r>
                      <a:r>
                        <a:rPr lang="sk-SK" sz="1400" b="1" dirty="0">
                          <a:effectLst/>
                        </a:rPr>
                        <a:t>formálnym/administratívnym podmienkam </a:t>
                      </a:r>
                      <a:r>
                        <a:rPr lang="sk-SK" sz="1400" dirty="0">
                          <a:effectLst/>
                        </a:rPr>
                        <a:t>výzvy, používa predpísané formuláre.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10 %</a:t>
                      </a:r>
                      <a:endParaRPr lang="sk-SK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0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Konfigurácia prvej výzvy</a:t>
            </a:r>
            <a:endParaRPr lang="sk-SK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59436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altLang="sk-SK" sz="1600" b="1" i="1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lang="sk-SK" altLang="sk-SK" sz="1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k-SK" altLang="sk-SK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Technology Readiness Level,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tj. Úroveň zrelosti technológie, viz napr. 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http://sci.esa.int/sre-ft/37710-strategic-readiness-level/</a:t>
            </a:r>
            <a:r>
              <a:rPr kumimoji="0" lang="sk-SK" altLang="sk-SK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Počiatočným TRL sa rozumie úroveň pred začatím projektu, cieľové TRL sa má dosiahnuť dokončením projektu.</a:t>
            </a:r>
            <a:endParaRPr kumimoji="0" lang="sk-SK" alt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486718"/>
              </p:ext>
            </p:extLst>
          </p:nvPr>
        </p:nvGraphicFramePr>
        <p:xfrm>
          <a:off x="304800" y="1371600"/>
          <a:ext cx="7924800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/>
                <a:gridCol w="1447800"/>
                <a:gridCol w="1600200"/>
                <a:gridCol w="2514600"/>
              </a:tblGrid>
              <a:tr h="482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Typ aktivity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>
                          <a:effectLst/>
                        </a:rPr>
                        <a:t>Maximálny rozpočet na projekt</a:t>
                      </a:r>
                      <a:endParaRPr lang="sk-SK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TRL*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>
                          <a:effectLst/>
                        </a:rPr>
                        <a:t>Preferovaný predkladateľ </a:t>
                      </a:r>
                      <a:endParaRPr lang="sk-SK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126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A) Aktivity spojené s </a:t>
                      </a:r>
                      <a:r>
                        <a:rPr lang="sk-SK" sz="1500" u="sng" dirty="0" smtClean="0">
                          <a:effectLst/>
                        </a:rPr>
                        <a:t>letovým hardvérom </a:t>
                      </a:r>
                      <a:endParaRPr lang="sk-SK" sz="1500" b="1" u="sng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400 000 Eur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3 – 5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Priemysel / akademické pracovisko.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82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B) </a:t>
                      </a:r>
                      <a:r>
                        <a:rPr lang="sk-SK" sz="1500" u="sng" dirty="0" smtClean="0">
                          <a:effectLst/>
                        </a:rPr>
                        <a:t>Výskumné a vývojové</a:t>
                      </a:r>
                      <a:r>
                        <a:rPr lang="sk-SK" sz="1500" dirty="0" smtClean="0">
                          <a:effectLst/>
                        </a:rPr>
                        <a:t> aktivity 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200 000 Eur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2 – 4</a:t>
                      </a:r>
                    </a:p>
                    <a:p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Pre TRL 3+ priemysel. Pod TRL 3 aj akademické pracovisko.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82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C) </a:t>
                      </a:r>
                      <a:r>
                        <a:rPr lang="sk-SK" sz="1500" u="sng" dirty="0" smtClean="0">
                          <a:effectLst/>
                        </a:rPr>
                        <a:t>Aplikácie a služby </a:t>
                      </a:r>
                      <a:r>
                        <a:rPr lang="sk-SK" sz="1500" dirty="0" smtClean="0">
                          <a:effectLst/>
                        </a:rPr>
                        <a:t>na báze kozmických technológií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150 000 Eur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4+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5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500" dirty="0" smtClean="0">
                          <a:effectLst/>
                        </a:rPr>
                        <a:t>Priemysel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38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D) </a:t>
                      </a:r>
                      <a:r>
                        <a:rPr lang="sk-SK" sz="1500" u="sng" dirty="0" smtClean="0">
                          <a:effectLst/>
                        </a:rPr>
                        <a:t>Prípravné</a:t>
                      </a:r>
                      <a:r>
                        <a:rPr lang="sk-SK" sz="1500" dirty="0" smtClean="0">
                          <a:effectLst/>
                        </a:rPr>
                        <a:t> aktivity 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50 000 Eur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500" dirty="0" smtClean="0">
                          <a:effectLst/>
                        </a:rPr>
                        <a:t>Akékoľvek</a:t>
                      </a:r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Priemysel / akademické pracovisko.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82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E) </a:t>
                      </a:r>
                      <a:r>
                        <a:rPr lang="sk-SK" sz="1500" u="sng" dirty="0" smtClean="0">
                          <a:effectLst/>
                        </a:rPr>
                        <a:t>Informačné a vzdelávacie </a:t>
                      </a:r>
                      <a:r>
                        <a:rPr lang="sk-SK" sz="1500" dirty="0" smtClean="0">
                          <a:effectLst/>
                        </a:rPr>
                        <a:t>aktivity</a:t>
                      </a:r>
                      <a:endParaRPr lang="sk-SK" sz="15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dirty="0" smtClean="0">
                          <a:effectLst/>
                        </a:rPr>
                        <a:t>50 000 Eur</a:t>
                      </a:r>
                    </a:p>
                    <a:p>
                      <a:pPr algn="ctr"/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500" dirty="0" smtClean="0">
                          <a:effectLst/>
                        </a:rPr>
                        <a:t>Akékoľvek</a:t>
                      </a:r>
                      <a:endParaRPr lang="sk-S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500" dirty="0" smtClean="0">
                          <a:effectLst/>
                        </a:rPr>
                        <a:t>Akákoľvek  inštitúcia</a:t>
                      </a:r>
                      <a:endParaRPr lang="sk-SK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0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4874" cy="4800600"/>
          </a:xfrm>
        </p:spPr>
        <p:txBody>
          <a:bodyPr>
            <a:normAutofit/>
          </a:bodyPr>
          <a:lstStyle/>
          <a:p>
            <a:r>
              <a:rPr lang="sk-SK" dirty="0" smtClean="0"/>
              <a:t>Podpis zmluvy o ECS (február 2015)</a:t>
            </a:r>
          </a:p>
          <a:p>
            <a:endParaRPr lang="sk-SK" dirty="0" smtClean="0"/>
          </a:p>
          <a:p>
            <a:r>
              <a:rPr lang="sk-SK" dirty="0" smtClean="0"/>
              <a:t>Vstup SR do programu PECS</a:t>
            </a:r>
          </a:p>
          <a:p>
            <a:pPr lvl="1">
              <a:buFontTx/>
              <a:buChar char="-"/>
            </a:pPr>
            <a:r>
              <a:rPr lang="sk-SK" dirty="0" smtClean="0"/>
              <a:t>príprava na plné členstvo</a:t>
            </a:r>
          </a:p>
          <a:p>
            <a:pPr lvl="1">
              <a:buFontTx/>
              <a:buChar char="-"/>
            </a:pPr>
            <a:r>
              <a:rPr lang="sk-SK" dirty="0" smtClean="0"/>
              <a:t>overenie absorpčnej kapacity </a:t>
            </a:r>
          </a:p>
          <a:p>
            <a:pPr marL="411480" lvl="1" indent="0">
              <a:buNone/>
            </a:pPr>
            <a:r>
              <a:rPr lang="sk-SK" dirty="0" smtClean="0"/>
              <a:t>     slovenských VaV organizácií</a:t>
            </a:r>
          </a:p>
          <a:p>
            <a:endParaRPr lang="sk-SK" dirty="0" smtClean="0"/>
          </a:p>
          <a:p>
            <a:r>
              <a:rPr lang="sk-SK" dirty="0" smtClean="0"/>
              <a:t>Rozpočet: cca 6-7 miliónov Eur  na obdobie rokov 2015 – 2020</a:t>
            </a:r>
          </a:p>
          <a:p>
            <a:endParaRPr lang="sk-SK" dirty="0" smtClean="0"/>
          </a:p>
          <a:p>
            <a:r>
              <a:rPr lang="sk-SK" dirty="0" smtClean="0"/>
              <a:t>Predpokladá sa vyhlásenie </a:t>
            </a:r>
            <a:r>
              <a:rPr lang="sk-SK" u="sng" dirty="0" smtClean="0"/>
              <a:t>3-5 výziev</a:t>
            </a:r>
            <a:r>
              <a:rPr lang="sk-SK" dirty="0" smtClean="0"/>
              <a:t> (cca raz za 1.5 roka)</a:t>
            </a:r>
            <a:endParaRPr lang="sk-SK" dirty="0"/>
          </a:p>
        </p:txBody>
      </p:sp>
      <p:pic>
        <p:nvPicPr>
          <p:cNvPr id="5" name="Picture 2" descr="http://sosa.sk/wp-content/uploads/2015/02/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65" y="1729510"/>
            <a:ext cx="3235036" cy="215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7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prvej výzvy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k-SK" b="1" dirty="0">
                <a:solidFill>
                  <a:schemeClr val="bg1">
                    <a:lumMod val="65000"/>
                  </a:schemeClr>
                </a:solidFill>
              </a:rPr>
              <a:t>Rok </a:t>
            </a:r>
            <a:r>
              <a:rPr lang="sk-SK" b="1" dirty="0" smtClean="0">
                <a:solidFill>
                  <a:schemeClr val="bg1">
                    <a:lumMod val="65000"/>
                  </a:schemeClr>
                </a:solidFill>
              </a:rPr>
              <a:t>2015:</a:t>
            </a:r>
            <a:endParaRPr lang="sk-SK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Apríl - Máj 	príprava podmienok druhej výzvy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18.Marec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sk-SK" u="sng" dirty="0">
                <a:solidFill>
                  <a:schemeClr val="bg1">
                    <a:lumMod val="65000"/>
                  </a:schemeClr>
                </a:solidFill>
              </a:rPr>
              <a:t>brífing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uchádzačov o projekty s expertmi ESA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13.Apríl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sk-SK" u="sng" dirty="0" smtClean="0">
                <a:solidFill>
                  <a:schemeClr val="bg1">
                    <a:lumMod val="65000"/>
                  </a:schemeClr>
                </a:solidFill>
              </a:rPr>
              <a:t>publikovanie </a:t>
            </a:r>
            <a:r>
              <a:rPr lang="sk-SK" u="sng" dirty="0">
                <a:solidFill>
                  <a:schemeClr val="bg1">
                    <a:lumMod val="65000"/>
                  </a:schemeClr>
                </a:solidFill>
              </a:rPr>
              <a:t>výzvy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v systéme EMITS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8.Jún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sk-SK" u="sng" dirty="0">
                <a:solidFill>
                  <a:schemeClr val="bg1">
                    <a:lumMod val="65000"/>
                  </a:schemeClr>
                </a:solidFill>
              </a:rPr>
              <a:t>deadline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na predkladanie projektov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Júl – Aug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	hodnotenie projektov expertmi ESA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22.Sept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	schválenie projektov zo strany Min. školstva</a:t>
            </a:r>
          </a:p>
          <a:p>
            <a:pPr marL="114300" indent="0">
              <a:buNone/>
            </a:pPr>
            <a:endParaRPr lang="sk-SK" b="1" dirty="0"/>
          </a:p>
          <a:p>
            <a:pPr marL="114300" indent="0">
              <a:buNone/>
            </a:pPr>
            <a:r>
              <a:rPr lang="sk-SK" b="1" dirty="0"/>
              <a:t>Rok </a:t>
            </a:r>
            <a:r>
              <a:rPr lang="sk-SK" b="1" dirty="0" smtClean="0"/>
              <a:t>2016:</a:t>
            </a:r>
            <a:r>
              <a:rPr lang="sk-SK" dirty="0"/>
              <a:t>		</a:t>
            </a:r>
          </a:p>
          <a:p>
            <a:pPr>
              <a:buFont typeface="Arial" charset="0"/>
              <a:buChar char="•"/>
            </a:pPr>
            <a:r>
              <a:rPr lang="sk-SK" dirty="0" smtClean="0"/>
              <a:t>Feb</a:t>
            </a:r>
            <a:r>
              <a:rPr lang="sk-SK" dirty="0"/>
              <a:t>	</a:t>
            </a:r>
            <a:r>
              <a:rPr lang="sk-SK" dirty="0" smtClean="0"/>
              <a:t>	podpis Charty PECS (ESA vs Min. školstva)</a:t>
            </a:r>
            <a:endParaRPr lang="sk-SK" dirty="0"/>
          </a:p>
          <a:p>
            <a:pPr>
              <a:buFont typeface="Arial" charset="0"/>
              <a:buChar char="•"/>
            </a:pPr>
            <a:r>
              <a:rPr lang="sk-SK" dirty="0" smtClean="0"/>
              <a:t>Mar</a:t>
            </a:r>
            <a:r>
              <a:rPr lang="sk-SK" dirty="0"/>
              <a:t>		negociácie a podpis </a:t>
            </a:r>
            <a:r>
              <a:rPr lang="sk-SK" dirty="0" smtClean="0"/>
              <a:t>zmlúv (ESA vs. kontraktori)</a:t>
            </a:r>
            <a:endParaRPr lang="sk-SK" dirty="0"/>
          </a:p>
          <a:p>
            <a:pPr>
              <a:buFont typeface="Arial" charset="0"/>
              <a:buChar char="•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8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Konfigurácia prvej výzvy</a:t>
            </a:r>
            <a:endParaRPr lang="sk-SK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484416"/>
              </p:ext>
            </p:extLst>
          </p:nvPr>
        </p:nvGraphicFramePr>
        <p:xfrm>
          <a:off x="152400" y="1447799"/>
          <a:ext cx="8001000" cy="4495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420"/>
                <a:gridCol w="1479888"/>
                <a:gridCol w="1198318"/>
                <a:gridCol w="3000374"/>
              </a:tblGrid>
              <a:tr h="102517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Typ projektu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Maximálny rozpočet na projekt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TRL</a:t>
                      </a:r>
                      <a:r>
                        <a:rPr lang="sk-SK" sz="1600" baseline="30000" dirty="0" smtClean="0">
                          <a:effectLst/>
                        </a:rPr>
                        <a:t>*)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Preferovaný predkladateľ </a:t>
                      </a:r>
                      <a:br>
                        <a:rPr lang="sk-SK" sz="1600" dirty="0">
                          <a:effectLst/>
                        </a:rPr>
                      </a:br>
                      <a:r>
                        <a:rPr lang="sk-SK" sz="1600" dirty="0">
                          <a:effectLst/>
                        </a:rPr>
                        <a:t>(prime contractor)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83824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A</a:t>
                      </a:r>
                      <a:r>
                        <a:rPr lang="sk-SK" sz="1600" dirty="0">
                          <a:effectLst/>
                        </a:rPr>
                        <a:t>) Aktivity spojené s </a:t>
                      </a:r>
                      <a:r>
                        <a:rPr lang="sk-SK" sz="1600" dirty="0">
                          <a:solidFill>
                            <a:srgbClr val="FFFF00"/>
                          </a:solidFill>
                          <a:effectLst/>
                        </a:rPr>
                        <a:t>letovým hardvérom </a:t>
                      </a:r>
                      <a:endParaRPr lang="sk-SK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400</a:t>
                      </a:r>
                      <a:r>
                        <a:rPr lang="sk-SK" sz="1600" dirty="0">
                          <a:effectLst/>
                        </a:rPr>
                        <a:t> 000 Eur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3 </a:t>
                      </a:r>
                      <a:r>
                        <a:rPr lang="sk-SK" sz="1600" dirty="0">
                          <a:effectLst/>
                        </a:rPr>
                        <a:t>– 5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Priemysel</a:t>
                      </a:r>
                      <a:r>
                        <a:rPr lang="sk-SK" sz="1600" dirty="0">
                          <a:effectLst/>
                        </a:rPr>
                        <a:t>, pre vedecké misie aj akademické pracovisko.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382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B</a:t>
                      </a:r>
                      <a:r>
                        <a:rPr lang="sk-SK" sz="1600" dirty="0">
                          <a:effectLst/>
                        </a:rPr>
                        <a:t>) </a:t>
                      </a:r>
                      <a:r>
                        <a:rPr lang="sk-SK" sz="1600" dirty="0">
                          <a:solidFill>
                            <a:srgbClr val="FFFF00"/>
                          </a:solidFill>
                          <a:effectLst/>
                        </a:rPr>
                        <a:t>Výskumné a vývojové </a:t>
                      </a:r>
                      <a:r>
                        <a:rPr lang="sk-SK" sz="1600" dirty="0">
                          <a:effectLst/>
                        </a:rPr>
                        <a:t>aktivity 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200 </a:t>
                      </a:r>
                      <a:r>
                        <a:rPr lang="sk-SK" sz="1600" dirty="0">
                          <a:effectLst/>
                        </a:rPr>
                        <a:t>000 Eur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2 </a:t>
                      </a:r>
                      <a:r>
                        <a:rPr lang="sk-SK" sz="1600" dirty="0">
                          <a:effectLst/>
                        </a:rPr>
                        <a:t>– 4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Pre </a:t>
                      </a:r>
                      <a:r>
                        <a:rPr lang="sk-SK" sz="1600" dirty="0">
                          <a:effectLst/>
                        </a:rPr>
                        <a:t>TRL 3+ priemysel. Pod TRL 3 aj akademické pracovisko.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7009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C</a:t>
                      </a:r>
                      <a:r>
                        <a:rPr lang="sk-SK" sz="1600" dirty="0">
                          <a:effectLst/>
                        </a:rPr>
                        <a:t>) </a:t>
                      </a:r>
                      <a:r>
                        <a:rPr lang="sk-SK" sz="1600" dirty="0">
                          <a:solidFill>
                            <a:srgbClr val="FFFF00"/>
                          </a:solidFill>
                          <a:effectLst/>
                        </a:rPr>
                        <a:t>Aplikácie </a:t>
                      </a:r>
                      <a:r>
                        <a:rPr lang="sk-SK" sz="1600" dirty="0" smtClean="0">
                          <a:solidFill>
                            <a:srgbClr val="FFFF00"/>
                          </a:solidFill>
                          <a:effectLst/>
                        </a:rPr>
                        <a:t>a služby</a:t>
                      </a:r>
                      <a:r>
                        <a:rPr lang="sk-SK" sz="16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sk-SK" sz="1600" dirty="0" smtClean="0">
                          <a:effectLst/>
                        </a:rPr>
                        <a:t>na </a:t>
                      </a:r>
                      <a:r>
                        <a:rPr lang="sk-SK" sz="1600" dirty="0">
                          <a:effectLst/>
                        </a:rPr>
                        <a:t>báze kozmických </a:t>
                      </a:r>
                      <a:r>
                        <a:rPr lang="sk-SK" sz="1600" dirty="0" smtClean="0">
                          <a:effectLst/>
                        </a:rPr>
                        <a:t>technológií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150 </a:t>
                      </a:r>
                      <a:r>
                        <a:rPr lang="sk-SK" sz="1600" dirty="0">
                          <a:effectLst/>
                        </a:rPr>
                        <a:t>000 Eur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4</a:t>
                      </a:r>
                      <a:r>
                        <a:rPr lang="sk-SK" sz="1600" dirty="0">
                          <a:effectLst/>
                        </a:rPr>
                        <a:t>+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Priemysel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906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D</a:t>
                      </a:r>
                      <a:r>
                        <a:rPr lang="sk-SK" sz="1600" dirty="0">
                          <a:effectLst/>
                        </a:rPr>
                        <a:t>) Prípravné aktivity </a:t>
                      </a:r>
                      <a:endParaRPr lang="sk-SK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 (</a:t>
                      </a:r>
                      <a:r>
                        <a:rPr lang="sk-SK" sz="1600" dirty="0" smtClean="0">
                          <a:solidFill>
                            <a:srgbClr val="FFFF00"/>
                          </a:solidFill>
                          <a:effectLst/>
                        </a:rPr>
                        <a:t>štúdie, prieskumy, ...</a:t>
                      </a:r>
                      <a:r>
                        <a:rPr lang="sk-SK" sz="1600" dirty="0" smtClean="0">
                          <a:effectLst/>
                        </a:rPr>
                        <a:t>)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50 </a:t>
                      </a:r>
                      <a:r>
                        <a:rPr lang="sk-SK" sz="1600" dirty="0">
                          <a:effectLst/>
                        </a:rPr>
                        <a:t>000 Eur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Akékoľvek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Akademické </a:t>
                      </a:r>
                      <a:r>
                        <a:rPr lang="sk-SK" sz="1600" dirty="0">
                          <a:effectLst/>
                        </a:rPr>
                        <a:t>pracovisko alebo priemysel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5382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E</a:t>
                      </a:r>
                      <a:r>
                        <a:rPr lang="sk-SK" sz="1600" dirty="0">
                          <a:effectLst/>
                        </a:rPr>
                        <a:t>) Informačné a </a:t>
                      </a:r>
                      <a:r>
                        <a:rPr lang="sk-SK" sz="1600" dirty="0">
                          <a:solidFill>
                            <a:srgbClr val="FFFF00"/>
                          </a:solidFill>
                          <a:effectLst/>
                        </a:rPr>
                        <a:t>vzdelávacie</a:t>
                      </a:r>
                      <a:r>
                        <a:rPr lang="sk-SK" sz="1600" dirty="0">
                          <a:effectLst/>
                        </a:rPr>
                        <a:t> aktivity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marR="9525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50 </a:t>
                      </a:r>
                      <a:r>
                        <a:rPr lang="sk-SK" sz="1600" dirty="0">
                          <a:effectLst/>
                        </a:rPr>
                        <a:t>000 Eur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Akékoľvek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Akákoľvek inštitúcia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6167735"/>
            <a:ext cx="8205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altLang="sk-SK" sz="1200" b="1" i="1" baseline="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sk-SK" altLang="sk-SK" sz="1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k-SK" altLang="sk-SK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Technology Readiness Level,</a:t>
            </a:r>
            <a:r>
              <a:rPr kumimoji="0" lang="sk-SK" altLang="sk-SK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tj. Úroveň zrelosti technológie, viz napr. </a:t>
            </a:r>
            <a:r>
              <a:rPr kumimoji="0" lang="sk-SK" altLang="sk-SK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http://sci.esa.int/sre-ft/37710-strategic-readiness-level/</a:t>
            </a:r>
            <a:r>
              <a:rPr kumimoji="0" lang="sk-SK" altLang="sk-SK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Počiatočným TRL sa rozumie úroveň pred začatím projektu, cieľové TRL sa má dosiahnuť dokončením projektu.</a:t>
            </a:r>
            <a:endParaRPr kumimoji="0" lang="sk-SK" alt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Konfigurácia prvej výzvy</a:t>
            </a:r>
            <a:endParaRPr lang="sk-SK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100</a:t>
            </a:r>
            <a:r>
              <a:rPr lang="en-US" dirty="0" smtClean="0"/>
              <a:t>%-n</a:t>
            </a:r>
            <a:r>
              <a:rPr lang="sk-SK" dirty="0" smtClean="0"/>
              <a:t>é financovanie</a:t>
            </a:r>
          </a:p>
          <a:p>
            <a:endParaRPr lang="sk-SK" dirty="0" smtClean="0"/>
          </a:p>
          <a:p>
            <a:r>
              <a:rPr lang="sk-SK" dirty="0"/>
              <a:t>Maximálne 2 projekty na predkladateľa</a:t>
            </a:r>
          </a:p>
          <a:p>
            <a:endParaRPr lang="sk-SK" dirty="0" smtClean="0"/>
          </a:p>
          <a:p>
            <a:r>
              <a:rPr lang="sk-SK" dirty="0" smtClean="0"/>
              <a:t>Zahraničný subkontraktor: 	max 20</a:t>
            </a:r>
            <a:r>
              <a:rPr lang="en-US" dirty="0" smtClean="0"/>
              <a:t>%</a:t>
            </a:r>
            <a:r>
              <a:rPr lang="sk-SK" dirty="0" smtClean="0"/>
              <a:t> rozpočtu</a:t>
            </a:r>
          </a:p>
          <a:p>
            <a:endParaRPr lang="sk-SK" dirty="0"/>
          </a:p>
          <a:p>
            <a:r>
              <a:rPr lang="sk-SK" dirty="0" smtClean="0"/>
              <a:t>Total budget na prvú výzvu: 	2 000 000 Eur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251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Schvaľovacie kritériá</a:t>
            </a:r>
            <a:endParaRPr lang="sk-SK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60951"/>
              </p:ext>
            </p:extLst>
          </p:nvPr>
        </p:nvGraphicFramePr>
        <p:xfrm>
          <a:off x="457200" y="1600199"/>
          <a:ext cx="7696200" cy="451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07"/>
                <a:gridCol w="1575593"/>
              </a:tblGrid>
              <a:tr h="408609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Hodnotiace </a:t>
                      </a:r>
                      <a:r>
                        <a:rPr lang="sk-SK" sz="1800" dirty="0">
                          <a:effectLst/>
                        </a:rPr>
                        <a:t>kritérium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Váha kritéria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144104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dirty="0" smtClean="0">
                          <a:effectLst/>
                        </a:rPr>
                        <a:t>TECHNICAL:</a:t>
                      </a:r>
                      <a:r>
                        <a:rPr lang="sk-SK" sz="1800" b="1" baseline="0" dirty="0" smtClean="0">
                          <a:effectLst/>
                        </a:rPr>
                        <a:t> </a:t>
                      </a:r>
                      <a:r>
                        <a:rPr lang="sk-SK" sz="1800" b="0" i="0" dirty="0" smtClean="0">
                          <a:effectLst/>
                        </a:rPr>
                        <a:t>Technické ciele, inžiniersky návrh, pozadie </a:t>
                      </a:r>
                      <a:r>
                        <a:rPr lang="sk-SK" sz="1800" b="0" i="0" dirty="0">
                          <a:effectLst/>
                        </a:rPr>
                        <a:t>a skúsenosti </a:t>
                      </a:r>
                      <a:r>
                        <a:rPr lang="sk-SK" sz="1800" b="0" i="0" dirty="0" smtClean="0">
                          <a:effectLst/>
                        </a:rPr>
                        <a:t>predkladateľa,</a:t>
                      </a:r>
                      <a:r>
                        <a:rPr lang="sk-SK" sz="1800" b="0" i="0" baseline="0" dirty="0" smtClean="0">
                          <a:effectLst/>
                        </a:rPr>
                        <a:t> </a:t>
                      </a:r>
                      <a:r>
                        <a:rPr lang="sk-SK" sz="1800" b="0" i="0" dirty="0" smtClean="0">
                          <a:effectLst/>
                        </a:rPr>
                        <a:t>vhodný </a:t>
                      </a:r>
                      <a:r>
                        <a:rPr lang="sk-SK" sz="1800" b="0" i="0" dirty="0">
                          <a:effectLst/>
                        </a:rPr>
                        <a:t>kľúčový </a:t>
                      </a:r>
                      <a:r>
                        <a:rPr lang="sk-SK" sz="1800" b="0" i="0" dirty="0" smtClean="0">
                          <a:effectLst/>
                        </a:rPr>
                        <a:t>personál</a:t>
                      </a:r>
                      <a:endParaRPr lang="sk-SK" sz="1800" b="0" i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40 %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13916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dirty="0" smtClean="0">
                          <a:effectLst/>
                        </a:rPr>
                        <a:t>PROGRAMATIC: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b="0" dirty="0" smtClean="0">
                          <a:effectLst/>
                        </a:rPr>
                        <a:t>použiteľnosť </a:t>
                      </a:r>
                      <a:r>
                        <a:rPr lang="sk-SK" sz="1800" b="0" dirty="0">
                          <a:effectLst/>
                        </a:rPr>
                        <a:t>v programoch </a:t>
                      </a:r>
                      <a:r>
                        <a:rPr lang="sk-SK" sz="1800" b="0" dirty="0" smtClean="0">
                          <a:effectLst/>
                        </a:rPr>
                        <a:t>ESA,</a:t>
                      </a:r>
                      <a:r>
                        <a:rPr lang="sk-SK" sz="1800" b="1" baseline="0" dirty="0" smtClean="0">
                          <a:effectLst/>
                        </a:rPr>
                        <a:t> </a:t>
                      </a:r>
                      <a:r>
                        <a:rPr lang="sk-SK" sz="1800" dirty="0" smtClean="0">
                          <a:effectLst/>
                        </a:rPr>
                        <a:t>vhodné TRL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20 %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06732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dirty="0" smtClean="0">
                          <a:effectLst/>
                        </a:rPr>
                        <a:t>T</a:t>
                      </a:r>
                      <a:r>
                        <a:rPr lang="en-US" sz="1800" b="1" dirty="0" smtClean="0">
                          <a:effectLst/>
                        </a:rPr>
                        <a:t>IME</a:t>
                      </a:r>
                      <a:r>
                        <a:rPr lang="en-US" sz="1800" b="1" baseline="0" dirty="0" smtClean="0">
                          <a:effectLst/>
                        </a:rPr>
                        <a:t> &amp; COSTS: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sk-SK" sz="1800" b="0" dirty="0" smtClean="0">
                          <a:effectLst/>
                        </a:rPr>
                        <a:t>menežerský prístup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sk-SK" sz="1800" b="0" dirty="0" smtClean="0">
                          <a:effectLst/>
                        </a:rPr>
                        <a:t>cenový odhad,</a:t>
                      </a:r>
                      <a:r>
                        <a:rPr lang="sk-SK" sz="1800" b="0" baseline="0" dirty="0" smtClean="0">
                          <a:effectLst/>
                        </a:rPr>
                        <a:t> </a:t>
                      </a:r>
                      <a:r>
                        <a:rPr lang="sk-SK" sz="1800" b="0" dirty="0" smtClean="0">
                          <a:effectLst/>
                        </a:rPr>
                        <a:t>časový</a:t>
                      </a:r>
                      <a:r>
                        <a:rPr lang="sk-SK" sz="1800" b="0" baseline="0" dirty="0" smtClean="0">
                          <a:effectLst/>
                        </a:rPr>
                        <a:t> </a:t>
                      </a:r>
                      <a:r>
                        <a:rPr lang="sk-SK" sz="1800" b="0" dirty="0" smtClean="0">
                          <a:effectLst/>
                        </a:rPr>
                        <a:t>harmonogram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30 %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51871">
                <a:tc>
                  <a:txBody>
                    <a:bodyPr/>
                    <a:lstStyle/>
                    <a:p>
                      <a:pPr marL="36195" marR="36195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dirty="0" smtClean="0">
                          <a:effectLst/>
                        </a:rPr>
                        <a:t>FORMAL:</a:t>
                      </a:r>
                      <a:r>
                        <a:rPr lang="sk-SK" sz="1800" baseline="0" dirty="0" smtClean="0">
                          <a:effectLst/>
                        </a:rPr>
                        <a:t> </a:t>
                      </a:r>
                      <a:r>
                        <a:rPr lang="sk-SK" sz="1800" dirty="0" smtClean="0">
                          <a:effectLst/>
                        </a:rPr>
                        <a:t>používať </a:t>
                      </a:r>
                      <a:r>
                        <a:rPr lang="sk-SK" sz="1800" dirty="0">
                          <a:effectLst/>
                        </a:rPr>
                        <a:t>predpísané </a:t>
                      </a:r>
                      <a:r>
                        <a:rPr lang="sk-SK" sz="1800" dirty="0" smtClean="0">
                          <a:effectLst/>
                        </a:rPr>
                        <a:t>formuláre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dirty="0">
                          <a:effectLst/>
                        </a:rPr>
                        <a:t>10 %</a:t>
                      </a:r>
                      <a:endParaRPr lang="sk-SK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Sumárne informácie o prvej výzve</a:t>
            </a:r>
            <a:endParaRPr lang="sk-SK" sz="4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234526"/>
              </p:ext>
            </p:extLst>
          </p:nvPr>
        </p:nvGraphicFramePr>
        <p:xfrm>
          <a:off x="381000" y="2133600"/>
          <a:ext cx="7696200" cy="3396342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6578738"/>
                <a:gridCol w="1117462"/>
              </a:tblGrid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</a:rPr>
                        <a:t>Počet </a:t>
                      </a:r>
                      <a:r>
                        <a:rPr lang="sk-SK" sz="2000" b="1" dirty="0">
                          <a:effectLst/>
                        </a:rPr>
                        <a:t>organizácií</a:t>
                      </a:r>
                      <a:r>
                        <a:rPr lang="sk-SK" sz="2000" dirty="0">
                          <a:effectLst/>
                        </a:rPr>
                        <a:t> </a:t>
                      </a:r>
                      <a:r>
                        <a:rPr lang="sk-SK" sz="2000" dirty="0" smtClean="0">
                          <a:effectLst/>
                        </a:rPr>
                        <a:t>v systéme</a:t>
                      </a:r>
                      <a:r>
                        <a:rPr lang="sk-SK" sz="2000" baseline="0" dirty="0" smtClean="0">
                          <a:effectLst/>
                        </a:rPr>
                        <a:t> </a:t>
                      </a:r>
                      <a:r>
                        <a:rPr lang="sk-SK" sz="2000" dirty="0" smtClean="0">
                          <a:effectLst/>
                        </a:rPr>
                        <a:t>EMITS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>
                          <a:effectLst/>
                        </a:rPr>
                        <a:t>21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</a:rPr>
                        <a:t>Počet </a:t>
                      </a:r>
                      <a:r>
                        <a:rPr lang="sk-SK" sz="2000" b="1" dirty="0">
                          <a:effectLst/>
                        </a:rPr>
                        <a:t>podaných projektov</a:t>
                      </a:r>
                      <a:endParaRPr lang="sk-SK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>
                          <a:effectLst/>
                        </a:rPr>
                        <a:t>18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</a:rPr>
                        <a:t>Počet projektov  </a:t>
                      </a:r>
                      <a:r>
                        <a:rPr lang="sk-SK" sz="2000" b="1" dirty="0">
                          <a:effectLst/>
                        </a:rPr>
                        <a:t>vybraných na financovanie</a:t>
                      </a:r>
                      <a:endParaRPr lang="sk-SK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>
                          <a:effectLst/>
                        </a:rPr>
                        <a:t>7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b="1" dirty="0">
                          <a:effectLst/>
                        </a:rPr>
                        <a:t>Úspešnosť</a:t>
                      </a:r>
                      <a:r>
                        <a:rPr lang="sk-SK" sz="2000" dirty="0">
                          <a:effectLst/>
                        </a:rPr>
                        <a:t> podania projektu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>
                          <a:effectLst/>
                        </a:rPr>
                        <a:t>39 %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b="1" dirty="0">
                          <a:effectLst/>
                        </a:rPr>
                        <a:t>Suma</a:t>
                      </a:r>
                      <a:r>
                        <a:rPr lang="sk-SK" sz="2000" dirty="0">
                          <a:effectLst/>
                        </a:rPr>
                        <a:t> rozpočtov projektov vybraných na financovanie 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 smtClean="0">
                          <a:effectLst/>
                        </a:rPr>
                        <a:t>750</a:t>
                      </a:r>
                      <a:r>
                        <a:rPr lang="sk-SK" sz="2000" dirty="0">
                          <a:effectLst/>
                        </a:rPr>
                        <a:t> k€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6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b="1" dirty="0">
                          <a:effectLst/>
                        </a:rPr>
                        <a:t>Podiel</a:t>
                      </a:r>
                      <a:r>
                        <a:rPr lang="sk-SK" sz="2000" dirty="0">
                          <a:effectLst/>
                        </a:rPr>
                        <a:t> vyčerpaného rozpočtu z celkového rozpočtu výzvy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</a:rPr>
                        <a:t>38 %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9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Sumárne informácie o prvej výzve</a:t>
            </a:r>
            <a:endParaRPr lang="sk-SK" sz="4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57313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8738866"/>
              </p:ext>
            </p:extLst>
          </p:nvPr>
        </p:nvGraphicFramePr>
        <p:xfrm>
          <a:off x="838200" y="1564640"/>
          <a:ext cx="6858000" cy="483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0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Predbežný harmonogram druhej výzvy</a:t>
            </a:r>
            <a:endParaRPr lang="sk-S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k-SK" b="1" dirty="0" smtClean="0"/>
              <a:t>Rok 2016:</a:t>
            </a:r>
          </a:p>
          <a:p>
            <a:r>
              <a:rPr lang="sk-SK" dirty="0" smtClean="0"/>
              <a:t>Apríl - Máj 	príprava podmienok druhej výzvy</a:t>
            </a:r>
          </a:p>
          <a:p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Jún		brífing uchádzačov s expertmi ESA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Júl		publikovanie výzvy v systéme EMITS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Október	deadline na predkladanie projektov</a:t>
            </a:r>
          </a:p>
          <a:p>
            <a:r>
              <a:rPr lang="sk-SK" dirty="0" smtClean="0"/>
              <a:t>Nov – Dec	hodnotenie projektov expertmi ESA</a:t>
            </a:r>
          </a:p>
          <a:p>
            <a:r>
              <a:rPr lang="sk-SK" dirty="0" smtClean="0"/>
              <a:t>Dec		schválenie projektov zo strany Min. školstva</a:t>
            </a:r>
            <a:endParaRPr lang="sk-SK" dirty="0"/>
          </a:p>
          <a:p>
            <a:pPr marL="114300" indent="0">
              <a:buNone/>
            </a:pPr>
            <a:endParaRPr lang="sk-SK" b="1" dirty="0" smtClean="0"/>
          </a:p>
          <a:p>
            <a:pPr marL="114300" indent="0">
              <a:buNone/>
            </a:pPr>
            <a:r>
              <a:rPr lang="sk-SK" b="1" dirty="0" smtClean="0"/>
              <a:t>Rok 2017:</a:t>
            </a:r>
            <a:r>
              <a:rPr lang="sk-SK" dirty="0" smtClean="0"/>
              <a:t>		</a:t>
            </a:r>
          </a:p>
          <a:p>
            <a:pPr>
              <a:buFont typeface="Arial" charset="0"/>
              <a:buChar char="•"/>
            </a:pPr>
            <a:r>
              <a:rPr lang="sk-SK" dirty="0" smtClean="0"/>
              <a:t>Jan – Mar	schvaľovanie projektov výbormi ESA</a:t>
            </a:r>
          </a:p>
          <a:p>
            <a:pPr>
              <a:buFont typeface="Arial" charset="0"/>
              <a:buChar char="•"/>
            </a:pPr>
            <a:r>
              <a:rPr lang="sk-SK" b="1" dirty="0" smtClean="0">
                <a:solidFill>
                  <a:srgbClr val="C00000"/>
                </a:solidFill>
              </a:rPr>
              <a:t>Máj		negociácie a podpis zmlúv</a:t>
            </a:r>
          </a:p>
          <a:p>
            <a:pPr>
              <a:buFont typeface="Arial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15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585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Slovenské PECS výzvy </vt:lpstr>
      <vt:lpstr>Základné info</vt:lpstr>
      <vt:lpstr>Prehľad prvej výzvy</vt:lpstr>
      <vt:lpstr>Konfigurácia prvej výzvy</vt:lpstr>
      <vt:lpstr>Konfigurácia prvej výzvy</vt:lpstr>
      <vt:lpstr>Schvaľovacie kritériá</vt:lpstr>
      <vt:lpstr>Sumárne informácie o prvej výzve</vt:lpstr>
      <vt:lpstr>Sumárne informácie o prvej výzve</vt:lpstr>
      <vt:lpstr>Predbežný harmonogram druhej výzvy</vt:lpstr>
      <vt:lpstr>Ďakujem za pozornosť</vt:lpstr>
      <vt:lpstr>Schvaľovacie kritériá</vt:lpstr>
      <vt:lpstr>Konfigurácia prvej výzvy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Slovenské PECS výzvy </dc:title>
  <dc:creator>alex</dc:creator>
  <cp:lastModifiedBy>Alex Kutka-2</cp:lastModifiedBy>
  <cp:revision>43</cp:revision>
  <cp:lastPrinted>2015-11-30T19:08:44Z</cp:lastPrinted>
  <dcterms:created xsi:type="dcterms:W3CDTF">2006-08-16T00:00:00Z</dcterms:created>
  <dcterms:modified xsi:type="dcterms:W3CDTF">2015-12-01T06:59:16Z</dcterms:modified>
</cp:coreProperties>
</file>